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4" roundtripDataSignature="AMtx7mgOxWFIY816e+dAF9I6VoK9kj3xE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5" name="Google Shape;95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0" name="Google Shape;10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6" name="Google Shape;106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7" name="Google Shape;107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2" name="Google Shape;112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8" name="Google Shape;118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9" name="Google Shape;119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4" name="Google Shape;124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5" name="Google Shape;125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0" name="Google Shape;130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1" name="Google Shape;131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1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5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6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6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9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9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3" name="Google Shape;33;p1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0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0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2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5" name="Google Shape;45;p21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6" name="Google Shape;46;p2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2" name="Google Shape;52;p22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3" name="Google Shape;53;p22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4" name="Google Shape;54;p22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5" name="Google Shape;55;p2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3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3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23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2" name="Google Shape;62;p2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4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4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4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9" name="Google Shape;69;p2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 txBox="1">
            <a:spLocks noGrp="1"/>
          </p:cNvSpPr>
          <p:nvPr>
            <p:ph type="title"/>
          </p:nvPr>
        </p:nvSpPr>
        <p:spPr>
          <a:xfrm>
            <a:off x="457210" y="2282340"/>
            <a:ext cx="8229600" cy="1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</a:pPr>
            <a:r>
              <a:rPr lang="en-US" b="1">
                <a:solidFill>
                  <a:schemeClr val="dk2"/>
                </a:solidFill>
              </a:rPr>
              <a:t>Project Title</a:t>
            </a:r>
            <a:br>
              <a:rPr lang="en-US" b="1">
                <a:solidFill>
                  <a:schemeClr val="dk2"/>
                </a:solidFill>
              </a:rPr>
            </a:br>
            <a:r>
              <a:rPr lang="en-US" sz="2800" b="1">
                <a:solidFill>
                  <a:schemeClr val="dk2"/>
                </a:solidFill>
              </a:rPr>
              <a:t>Submitted by</a:t>
            </a:r>
            <a:br>
              <a:rPr lang="en-US" sz="2800" b="1">
                <a:solidFill>
                  <a:schemeClr val="dk2"/>
                </a:solidFill>
              </a:rPr>
            </a:br>
            <a:endParaRPr sz="2800" b="1">
              <a:solidFill>
                <a:schemeClr val="dk2"/>
              </a:solidFill>
            </a:endParaRPr>
          </a:p>
        </p:txBody>
      </p:sp>
      <p:sp>
        <p:nvSpPr>
          <p:cNvPr id="90" name="Google Shape;90;p1"/>
          <p:cNvSpPr txBox="1"/>
          <p:nvPr/>
        </p:nvSpPr>
        <p:spPr>
          <a:xfrm>
            <a:off x="6744716" y="281948"/>
            <a:ext cx="20994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Company Logo or </a:t>
            </a:r>
            <a:br>
              <a:rPr lang="en-US" sz="1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Institute Logo</a:t>
            </a:r>
            <a:endParaRPr sz="14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"/>
          <p:cNvSpPr txBox="1">
            <a:spLocks noGrp="1"/>
          </p:cNvSpPr>
          <p:nvPr>
            <p:ph type="body" idx="4294967295"/>
          </p:nvPr>
        </p:nvSpPr>
        <p:spPr>
          <a:xfrm>
            <a:off x="611550" y="583250"/>
            <a:ext cx="8229600" cy="57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Noto Sans Symbols"/>
              <a:buChar char="❑"/>
            </a:pPr>
            <a:r>
              <a:rPr lang="en-US" b="1">
                <a:solidFill>
                  <a:schemeClr val="dk2"/>
                </a:solidFill>
              </a:rPr>
              <a:t>Innovation &amp; Technological Differentiation</a:t>
            </a:r>
            <a:endParaRPr b="1">
              <a:solidFill>
                <a:schemeClr val="dk2"/>
              </a:solidFill>
            </a:endParaRPr>
          </a:p>
          <a:p>
            <a:pPr marL="45720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Char char="●"/>
            </a:pPr>
            <a:r>
              <a:rPr lang="en-US" sz="2200" b="1">
                <a:solidFill>
                  <a:schemeClr val="dk2"/>
                </a:solidFill>
              </a:rPr>
              <a:t>Key Points:</a:t>
            </a:r>
            <a:endParaRPr sz="2200" b="1">
              <a:solidFill>
                <a:schemeClr val="dk2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3200"/>
              <a:buNone/>
            </a:pPr>
            <a:r>
              <a:rPr lang="en-US" sz="2200" b="1">
                <a:solidFill>
                  <a:schemeClr val="dk2"/>
                </a:solidFill>
              </a:rPr>
              <a:t>       Novelty and technical feasibility of the idea or product</a:t>
            </a:r>
            <a:endParaRPr sz="2200" b="1">
              <a:solidFill>
                <a:schemeClr val="dk2"/>
              </a:solidFill>
            </a:endParaRPr>
          </a:p>
          <a:p>
            <a:pPr marL="45720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3200"/>
              <a:buNone/>
            </a:pPr>
            <a:r>
              <a:rPr lang="en-US" sz="2200" b="1">
                <a:solidFill>
                  <a:schemeClr val="dk2"/>
                </a:solidFill>
              </a:rPr>
              <a:t>Use of deep tech or IP-backed solutions</a:t>
            </a:r>
            <a:endParaRPr sz="2200" b="1">
              <a:solidFill>
                <a:schemeClr val="dk2"/>
              </a:solidFill>
            </a:endParaRPr>
          </a:p>
          <a:p>
            <a:pPr marL="45720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3200"/>
              <a:buNone/>
            </a:pPr>
            <a:r>
              <a:rPr lang="en-US" sz="2200" b="1">
                <a:solidFill>
                  <a:schemeClr val="dk2"/>
                </a:solidFill>
              </a:rPr>
              <a:t>TRL level</a:t>
            </a:r>
            <a:endParaRPr sz="2200" b="1">
              <a:solidFill>
                <a:schemeClr val="dk2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3200"/>
              <a:buNone/>
            </a:pPr>
            <a:endParaRPr sz="2200" b="1">
              <a:solidFill>
                <a:schemeClr val="dk2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3200"/>
              <a:buNone/>
            </a:pPr>
            <a:endParaRPr sz="2200" b="1">
              <a:solidFill>
                <a:schemeClr val="dk2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3200"/>
              <a:buNone/>
            </a:pPr>
            <a:endParaRPr b="1">
              <a:solidFill>
                <a:schemeClr val="dk2"/>
              </a:solidFill>
            </a:endParaRPr>
          </a:p>
          <a:p>
            <a:pPr marL="45720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3200"/>
              <a:buNone/>
            </a:pPr>
            <a:endParaRPr sz="2200" b="1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"/>
          <p:cNvSpPr txBox="1">
            <a:spLocks noGrp="1"/>
          </p:cNvSpPr>
          <p:nvPr>
            <p:ph type="title"/>
          </p:nvPr>
        </p:nvSpPr>
        <p:spPr>
          <a:xfrm>
            <a:off x="457200" y="304800"/>
            <a:ext cx="8458200" cy="21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Calibri"/>
              <a:buNone/>
            </a:pPr>
            <a:r>
              <a:rPr lang="en-US" sz="4000" b="1">
                <a:solidFill>
                  <a:schemeClr val="dk2"/>
                </a:solidFill>
              </a:rPr>
              <a:t>The proposed</a:t>
            </a:r>
            <a:r>
              <a:rPr lang="en-US" sz="4000"/>
              <a:t> </a:t>
            </a:r>
            <a:r>
              <a:rPr lang="en-US" sz="4000" b="1">
                <a:solidFill>
                  <a:schemeClr val="dk2"/>
                </a:solidFill>
              </a:rPr>
              <a:t>solution </a:t>
            </a:r>
            <a:br>
              <a:rPr lang="en-US" sz="3600" b="1">
                <a:solidFill>
                  <a:schemeClr val="dk2"/>
                </a:solidFill>
              </a:rPr>
            </a:br>
            <a:r>
              <a:rPr lang="en-US" sz="2800" b="1">
                <a:solidFill>
                  <a:schemeClr val="dk2"/>
                </a:solidFill>
              </a:rPr>
              <a:t>Technical Details</a:t>
            </a:r>
            <a:br>
              <a:rPr lang="en-US" sz="3200" b="1">
                <a:solidFill>
                  <a:schemeClr val="dk2"/>
                </a:solidFill>
              </a:rPr>
            </a:br>
            <a:endParaRPr sz="3200" b="1">
              <a:solidFill>
                <a:schemeClr val="dk2"/>
              </a:solidFill>
            </a:endParaRPr>
          </a:p>
        </p:txBody>
      </p:sp>
      <p:sp>
        <p:nvSpPr>
          <p:cNvPr id="103" name="Google Shape;103;p3"/>
          <p:cNvSpPr txBox="1"/>
          <p:nvPr/>
        </p:nvSpPr>
        <p:spPr>
          <a:xfrm>
            <a:off x="1267625" y="2321600"/>
            <a:ext cx="6537600" cy="289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marR="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alibri"/>
              <a:buChar char="●"/>
            </a:pPr>
            <a:r>
              <a:rPr lang="en-US"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Include work done previously, if any</a:t>
            </a:r>
            <a:endParaRPr sz="2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alibri"/>
              <a:buChar char="●"/>
            </a:pPr>
            <a:r>
              <a:rPr lang="en-US"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Show as much technical data as possible without compromising your IP</a:t>
            </a:r>
            <a:endParaRPr sz="2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alibri"/>
              <a:buChar char="●"/>
            </a:pPr>
            <a:r>
              <a:rPr lang="en-US"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Use tables, graphs, figures, sketches to convey information efficiently</a:t>
            </a:r>
            <a:endParaRPr sz="2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alibri"/>
              <a:buChar char="●"/>
            </a:pPr>
            <a:r>
              <a:rPr lang="en-US"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Make the slides easy to understand and easy on the eyes</a:t>
            </a:r>
            <a:endParaRPr sz="2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alibri"/>
              <a:buChar char="●"/>
            </a:pPr>
            <a:r>
              <a:rPr lang="en-US"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Do NOT add full sentences, use bullet points</a:t>
            </a:r>
            <a:endParaRPr sz="2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4"/>
          <p:cNvSpPr txBox="1">
            <a:spLocks noGrp="1"/>
          </p:cNvSpPr>
          <p:nvPr>
            <p:ph type="body" idx="4294967295"/>
          </p:nvPr>
        </p:nvSpPr>
        <p:spPr>
          <a:xfrm>
            <a:off x="611550" y="508400"/>
            <a:ext cx="8229600" cy="48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Noto Sans Symbols"/>
              <a:buChar char="❑"/>
            </a:pPr>
            <a:r>
              <a:rPr lang="en-US" b="1">
                <a:solidFill>
                  <a:schemeClr val="dk2"/>
                </a:solidFill>
              </a:rPr>
              <a:t>Market Potential &amp; Problem-Solution Fit</a:t>
            </a:r>
            <a:endParaRPr b="1">
              <a:solidFill>
                <a:schemeClr val="dk2"/>
              </a:solidFill>
            </a:endParaRPr>
          </a:p>
          <a:p>
            <a:pPr marL="45720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Char char="●"/>
            </a:pPr>
            <a:r>
              <a:rPr lang="en-US" sz="2200" b="1">
                <a:solidFill>
                  <a:schemeClr val="dk2"/>
                </a:solidFill>
              </a:rPr>
              <a:t>Key Points:</a:t>
            </a:r>
            <a:endParaRPr sz="2200" b="1">
              <a:solidFill>
                <a:schemeClr val="dk2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3200"/>
              <a:buNone/>
            </a:pPr>
            <a:r>
              <a:rPr lang="en-US" sz="2200" b="1">
                <a:solidFill>
                  <a:schemeClr val="dk2"/>
                </a:solidFill>
              </a:rPr>
              <a:t>      Clearly defined problem with a strong need</a:t>
            </a:r>
            <a:endParaRPr sz="2200" b="1">
              <a:solidFill>
                <a:schemeClr val="dk2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3200"/>
              <a:buNone/>
            </a:pPr>
            <a:r>
              <a:rPr lang="en-US" sz="2200" b="1">
                <a:solidFill>
                  <a:schemeClr val="dk2"/>
                </a:solidFill>
              </a:rPr>
              <a:t>      Size of the addressable market</a:t>
            </a:r>
            <a:endParaRPr sz="2200" b="1">
              <a:solidFill>
                <a:schemeClr val="dk2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3200"/>
              <a:buNone/>
            </a:pPr>
            <a:r>
              <a:rPr lang="en-US" sz="2200" b="1">
                <a:solidFill>
                  <a:schemeClr val="dk2"/>
                </a:solidFill>
              </a:rPr>
              <a:t>      Competitive landscape and differentiation</a:t>
            </a:r>
            <a:endParaRPr sz="2200" b="1">
              <a:solidFill>
                <a:schemeClr val="dk2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200" b="1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5"/>
          <p:cNvSpPr txBox="1">
            <a:spLocks noGrp="1"/>
          </p:cNvSpPr>
          <p:nvPr>
            <p:ph type="body" idx="4294967295"/>
          </p:nvPr>
        </p:nvSpPr>
        <p:spPr>
          <a:xfrm>
            <a:off x="611550" y="508400"/>
            <a:ext cx="8229600" cy="48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Noto Sans Symbols"/>
              <a:buChar char="❑"/>
            </a:pPr>
            <a:r>
              <a:rPr lang="en-US" b="1">
                <a:solidFill>
                  <a:schemeClr val="dk2"/>
                </a:solidFill>
              </a:rPr>
              <a:t>Business Model &amp; Revenue Strategy</a:t>
            </a:r>
            <a:endParaRPr b="1">
              <a:solidFill>
                <a:schemeClr val="dk2"/>
              </a:solidFill>
            </a:endParaRPr>
          </a:p>
          <a:p>
            <a:pPr marL="45720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Char char="●"/>
            </a:pPr>
            <a:r>
              <a:rPr lang="en-US" sz="2200" b="1">
                <a:solidFill>
                  <a:schemeClr val="dk2"/>
                </a:solidFill>
              </a:rPr>
              <a:t>Key Points:</a:t>
            </a:r>
            <a:endParaRPr sz="2200" b="1">
              <a:solidFill>
                <a:schemeClr val="dk2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3200"/>
              <a:buNone/>
            </a:pPr>
            <a:r>
              <a:rPr lang="en-US" sz="2200" b="1">
                <a:solidFill>
                  <a:schemeClr val="dk2"/>
                </a:solidFill>
              </a:rPr>
              <a:t>     Clarity in how the startup will make money</a:t>
            </a:r>
            <a:endParaRPr sz="2200" b="1">
              <a:solidFill>
                <a:schemeClr val="dk2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3200"/>
              <a:buNone/>
            </a:pPr>
            <a:r>
              <a:rPr lang="en-US" sz="2200" b="1">
                <a:solidFill>
                  <a:schemeClr val="dk2"/>
                </a:solidFill>
              </a:rPr>
              <a:t>     Cost structure, pricing, and margins</a:t>
            </a:r>
            <a:endParaRPr sz="2200" b="1">
              <a:solidFill>
                <a:schemeClr val="dk2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3200"/>
              <a:buNone/>
            </a:pPr>
            <a:r>
              <a:rPr lang="en-US" sz="2200" b="1">
                <a:solidFill>
                  <a:schemeClr val="dk2"/>
                </a:solidFill>
              </a:rPr>
              <a:t>     Potential for financial sustainability and growth</a:t>
            </a:r>
            <a:endParaRPr sz="2200" b="1">
              <a:solidFill>
                <a:schemeClr val="dk2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3200"/>
              <a:buNone/>
            </a:pPr>
            <a:endParaRPr sz="2200" b="1">
              <a:solidFill>
                <a:schemeClr val="dk2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3200"/>
              <a:buNone/>
            </a:pPr>
            <a:endParaRPr sz="2200" b="1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"/>
          <p:cNvSpPr txBox="1">
            <a:spLocks noGrp="1"/>
          </p:cNvSpPr>
          <p:nvPr>
            <p:ph type="body" idx="4294967295"/>
          </p:nvPr>
        </p:nvSpPr>
        <p:spPr>
          <a:xfrm>
            <a:off x="611550" y="508400"/>
            <a:ext cx="8229600" cy="48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Noto Sans Symbols"/>
              <a:buChar char="❑"/>
            </a:pPr>
            <a:r>
              <a:rPr lang="en-US" b="1">
                <a:solidFill>
                  <a:schemeClr val="dk2"/>
                </a:solidFill>
              </a:rPr>
              <a:t>Team Strength &amp; Capability</a:t>
            </a:r>
            <a:endParaRPr b="1">
              <a:solidFill>
                <a:schemeClr val="dk2"/>
              </a:solidFill>
            </a:endParaRPr>
          </a:p>
          <a:p>
            <a:pPr marL="45720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Char char="●"/>
            </a:pPr>
            <a:r>
              <a:rPr lang="en-US" sz="2200" b="1">
                <a:solidFill>
                  <a:schemeClr val="dk2"/>
                </a:solidFill>
              </a:rPr>
              <a:t>Key Points:</a:t>
            </a:r>
            <a:endParaRPr sz="2200" b="1">
              <a:solidFill>
                <a:schemeClr val="dk2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3200"/>
              <a:buNone/>
            </a:pPr>
            <a:r>
              <a:rPr lang="en-US" sz="2200" b="1">
                <a:solidFill>
                  <a:schemeClr val="dk2"/>
                </a:solidFill>
              </a:rPr>
              <a:t>      Founders' expertise, commitment, and synergy</a:t>
            </a:r>
            <a:endParaRPr sz="2200" b="1">
              <a:solidFill>
                <a:schemeClr val="dk2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3200"/>
              <a:buNone/>
            </a:pPr>
            <a:r>
              <a:rPr lang="en-US" sz="2200" b="1">
                <a:solidFill>
                  <a:schemeClr val="dk2"/>
                </a:solidFill>
              </a:rPr>
              <a:t>      Technical and business acumen</a:t>
            </a:r>
            <a:endParaRPr sz="2200" b="1">
              <a:solidFill>
                <a:schemeClr val="dk2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3200"/>
              <a:buNone/>
            </a:pPr>
            <a:r>
              <a:rPr lang="en-US" sz="2200" b="1">
                <a:solidFill>
                  <a:schemeClr val="dk2"/>
                </a:solidFill>
              </a:rPr>
              <a:t>      Ability to execute and adapt</a:t>
            </a:r>
            <a:endParaRPr sz="2200" b="1">
              <a:solidFill>
                <a:schemeClr val="dk2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3200"/>
              <a:buNone/>
            </a:pPr>
            <a:endParaRPr sz="2200" b="1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7"/>
          <p:cNvSpPr txBox="1">
            <a:spLocks noGrp="1"/>
          </p:cNvSpPr>
          <p:nvPr>
            <p:ph type="body" idx="4294967295"/>
          </p:nvPr>
        </p:nvSpPr>
        <p:spPr>
          <a:xfrm>
            <a:off x="611550" y="508400"/>
            <a:ext cx="8229600" cy="48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Noto Sans Symbols"/>
              <a:buChar char="❑"/>
            </a:pPr>
            <a:r>
              <a:rPr lang="en-US" b="1">
                <a:solidFill>
                  <a:schemeClr val="dk2"/>
                </a:solidFill>
              </a:rPr>
              <a:t>Social/Strategic Impact (especially for SIIC)</a:t>
            </a:r>
            <a:endParaRPr b="1">
              <a:solidFill>
                <a:schemeClr val="dk2"/>
              </a:solidFill>
            </a:endParaRPr>
          </a:p>
          <a:p>
            <a:pPr marL="45720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Char char="●"/>
            </a:pPr>
            <a:r>
              <a:rPr lang="en-US" sz="2200" b="1">
                <a:solidFill>
                  <a:schemeClr val="dk2"/>
                </a:solidFill>
              </a:rPr>
              <a:t>Key Points:</a:t>
            </a:r>
            <a:endParaRPr sz="2200" b="1">
              <a:solidFill>
                <a:schemeClr val="dk2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3200"/>
              <a:buNone/>
            </a:pPr>
            <a:r>
              <a:rPr lang="en-US" sz="2200" b="1">
                <a:solidFill>
                  <a:schemeClr val="dk2"/>
                </a:solidFill>
              </a:rPr>
              <a:t>      Potential for societal impact (e.g., healthcare, agriculture,   cleantech)</a:t>
            </a:r>
            <a:endParaRPr sz="2200" b="1">
              <a:solidFill>
                <a:schemeClr val="dk2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3200"/>
              <a:buNone/>
            </a:pPr>
            <a:r>
              <a:rPr lang="en-US" sz="2200" b="1">
                <a:solidFill>
                  <a:schemeClr val="dk2"/>
                </a:solidFill>
              </a:rPr>
              <a:t>     Alignment with national priorities (Make in India, Atmanirbhar Bharat)</a:t>
            </a:r>
            <a:endParaRPr sz="2200" b="1">
              <a:solidFill>
                <a:schemeClr val="dk2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3200"/>
              <a:buNone/>
            </a:pPr>
            <a:r>
              <a:rPr lang="en-US" sz="2200" b="1">
                <a:solidFill>
                  <a:schemeClr val="dk2"/>
                </a:solidFill>
              </a:rPr>
              <a:t>     Contribution to local or underserved communities</a:t>
            </a:r>
            <a:endParaRPr sz="2200" b="1">
              <a:solidFill>
                <a:schemeClr val="dk2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3200"/>
              <a:buNone/>
            </a:pPr>
            <a:endParaRPr sz="2200" b="1">
              <a:solidFill>
                <a:schemeClr val="dk2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3200"/>
              <a:buNone/>
            </a:pPr>
            <a:endParaRPr sz="2200" b="1">
              <a:solidFill>
                <a:schemeClr val="dk2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3200"/>
              <a:buNone/>
            </a:pPr>
            <a:endParaRPr sz="2200" b="1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8"/>
          <p:cNvSpPr txBox="1">
            <a:spLocks noGrp="1"/>
          </p:cNvSpPr>
          <p:nvPr>
            <p:ph type="body" idx="4294967295"/>
          </p:nvPr>
        </p:nvSpPr>
        <p:spPr>
          <a:xfrm>
            <a:off x="611550" y="508400"/>
            <a:ext cx="8229600" cy="48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Noto Sans Symbols"/>
              <a:buChar char="❑"/>
            </a:pPr>
            <a:r>
              <a:rPr lang="en-US" b="1" dirty="0">
                <a:solidFill>
                  <a:schemeClr val="dk2"/>
                </a:solidFill>
              </a:rPr>
              <a:t>Support Needed from SIIC</a:t>
            </a:r>
            <a:endParaRPr b="1" dirty="0">
              <a:solidFill>
                <a:schemeClr val="dk2"/>
              </a:solidFill>
            </a:endParaRPr>
          </a:p>
          <a:p>
            <a:pPr marL="45720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Char char="●"/>
            </a:pPr>
            <a:r>
              <a:rPr lang="en-US" sz="2200" b="1" dirty="0">
                <a:solidFill>
                  <a:schemeClr val="dk2"/>
                </a:solidFill>
              </a:rPr>
              <a:t>Key Points:</a:t>
            </a:r>
            <a:endParaRPr sz="2200" b="1" dirty="0">
              <a:solidFill>
                <a:schemeClr val="dk2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3200"/>
              <a:buNone/>
            </a:pPr>
            <a:r>
              <a:rPr lang="en-US" sz="2200" b="1" dirty="0">
                <a:solidFill>
                  <a:schemeClr val="dk2"/>
                </a:solidFill>
              </a:rPr>
              <a:t>      </a:t>
            </a:r>
            <a:endParaRPr sz="2200" b="1" dirty="0">
              <a:solidFill>
                <a:schemeClr val="dk2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3200"/>
              <a:buNone/>
            </a:pPr>
            <a:r>
              <a:rPr lang="en-US" sz="2200" b="1" dirty="0">
                <a:solidFill>
                  <a:schemeClr val="dk2"/>
                </a:solidFill>
              </a:rPr>
              <a:t>      Specific needs from SIIC (labs, mentorship, funding access)</a:t>
            </a:r>
            <a:endParaRPr sz="2200" b="1" dirty="0">
              <a:solidFill>
                <a:schemeClr val="dk2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3200"/>
              <a:buNone/>
            </a:pPr>
            <a:r>
              <a:rPr lang="en-US" sz="2200" b="1" dirty="0">
                <a:solidFill>
                  <a:schemeClr val="dk2"/>
                </a:solidFill>
              </a:rPr>
              <a:t>     </a:t>
            </a:r>
            <a:endParaRPr sz="2200" b="1" dirty="0">
              <a:solidFill>
                <a:schemeClr val="dk2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3200"/>
              <a:buNone/>
            </a:pPr>
            <a:endParaRPr lang="en-IN" sz="2200" b="1" dirty="0">
              <a:solidFill>
                <a:schemeClr val="dk2"/>
              </a:solidFill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Noto Sans Symbols"/>
              <a:buChar char="❑"/>
            </a:pPr>
            <a:r>
              <a:rPr lang="en-US" sz="2400" b="1" dirty="0">
                <a:solidFill>
                  <a:schemeClr val="dk2"/>
                </a:solidFill>
              </a:rPr>
              <a:t>Details on Investment</a:t>
            </a:r>
          </a:p>
          <a:p>
            <a:pPr marL="45720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Char char="●"/>
            </a:pPr>
            <a:r>
              <a:rPr lang="en-US" sz="2200" b="1" dirty="0">
                <a:solidFill>
                  <a:schemeClr val="dk2"/>
                </a:solidFill>
              </a:rPr>
              <a:t>Key Points:</a:t>
            </a:r>
          </a:p>
          <a:p>
            <a:pPr marL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3200"/>
              <a:buNone/>
            </a:pPr>
            <a:r>
              <a:rPr lang="en-US" sz="2200" b="1" dirty="0">
                <a:solidFill>
                  <a:schemeClr val="dk2"/>
                </a:solidFill>
              </a:rPr>
              <a:t>      - Funding Ask &amp; </a:t>
            </a:r>
            <a:r>
              <a:rPr lang="en-US" sz="2200" b="1" dirty="0" err="1">
                <a:solidFill>
                  <a:schemeClr val="dk2"/>
                </a:solidFill>
              </a:rPr>
              <a:t>utilisation</a:t>
            </a:r>
            <a:endParaRPr lang="en-US" sz="2200" b="1" dirty="0">
              <a:solidFill>
                <a:schemeClr val="dk2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3200"/>
              <a:buNone/>
            </a:pPr>
            <a:r>
              <a:rPr lang="en-US" sz="2200" b="1" dirty="0">
                <a:solidFill>
                  <a:schemeClr val="dk2"/>
                </a:solidFill>
              </a:rPr>
              <a:t>      - Milestone aiming to achieve with this funding (number of customers, orders, geographic expansion, profit margins, sales targets, </a:t>
            </a:r>
            <a:r>
              <a:rPr lang="en-US" sz="2200" b="1" dirty="0" err="1">
                <a:solidFill>
                  <a:schemeClr val="dk2"/>
                </a:solidFill>
              </a:rPr>
              <a:t>etc</a:t>
            </a:r>
            <a:r>
              <a:rPr lang="en-US" sz="2200" b="1">
                <a:solidFill>
                  <a:schemeClr val="dk2"/>
                </a:solidFill>
              </a:rPr>
              <a:t>)</a:t>
            </a:r>
            <a:endParaRPr lang="en-US" sz="2200" b="1" dirty="0">
              <a:solidFill>
                <a:schemeClr val="dk2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3200"/>
              <a:buNone/>
            </a:pPr>
            <a:r>
              <a:rPr lang="en-US" sz="2200" b="1" dirty="0">
                <a:solidFill>
                  <a:schemeClr val="dk2"/>
                </a:solidFill>
              </a:rPr>
              <a:t>      - Estimated runway these funds will provide (in months)</a:t>
            </a:r>
          </a:p>
          <a:p>
            <a:pPr marL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3200"/>
              <a:buNone/>
            </a:pPr>
            <a:r>
              <a:rPr lang="en-US" sz="2200" b="1" dirty="0">
                <a:solidFill>
                  <a:schemeClr val="dk2"/>
                </a:solidFill>
              </a:rPr>
              <a:t>      - Proposed Valuation</a:t>
            </a:r>
          </a:p>
          <a:p>
            <a:pPr marL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3200"/>
              <a:buNone/>
            </a:pPr>
            <a:endParaRPr lang="en-US" sz="2200" b="1" dirty="0">
              <a:solidFill>
                <a:schemeClr val="dk2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3200"/>
              <a:buNone/>
            </a:pPr>
            <a:r>
              <a:rPr lang="en-US" sz="2200" b="1" dirty="0">
                <a:solidFill>
                  <a:schemeClr val="dk2"/>
                </a:solidFill>
              </a:rPr>
              <a:t>     </a:t>
            </a:r>
          </a:p>
          <a:p>
            <a:pPr marL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3200"/>
              <a:buNone/>
            </a:pPr>
            <a:endParaRPr sz="2200" b="1" dirty="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314</Words>
  <Application>Microsoft Office PowerPoint</Application>
  <PresentationFormat>On-screen Show (4:3)</PresentationFormat>
  <Paragraphs>57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Noto Sans Symbols</vt:lpstr>
      <vt:lpstr>Office Theme</vt:lpstr>
      <vt:lpstr>Project Title Submitted by </vt:lpstr>
      <vt:lpstr>PowerPoint Presentation</vt:lpstr>
      <vt:lpstr>The proposed solution  Technical Details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Krishlay Pal</cp:lastModifiedBy>
  <cp:revision>3</cp:revision>
  <dcterms:modified xsi:type="dcterms:W3CDTF">2026-07-22T05:46:16Z</dcterms:modified>
</cp:coreProperties>
</file>